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96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AB260-3A90-49DD-B63C-A1FF1A57AD55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A3B24-2754-4960-9205-F8FF0AAAC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РАЗРЯД ВДОЛЬ ПОВЕРХНОСТИ ТВЕРДОГО ДИЭЛЕКТРИКА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ЛЕКЦИЯ  4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Механизм перекрытия изолятора в сухом состоянии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1600200"/>
            <a:ext cx="5186370" cy="4525963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dirty="0" smtClean="0"/>
              <a:t>	Внесение </a:t>
            </a:r>
            <a:r>
              <a:rPr lang="ru-RU" dirty="0"/>
              <a:t>твердого диэлектрика в воздушный промежуток может существенно изменять условия и даже механизм развития разряда. Величина разрядного напряжения, как правило, снижается и зависит не только от состояния воздуха и формы электродов, но и от свойств твердого диэлектрика, состояния его поверхности и расположения ее относительно силовых линий поля.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1026" name="AutoShape 2" descr="9.Поляризация твердых диэлектриков, диэлектрические потер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9.Поляризация твердых диэлектриков, диэлектрические потер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Разряд вдоль поверхности диэлектрика в сухом состояни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Разряд вдоль поверхности диэлектрика в сухом состояни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ФУНДАМЕНТАЛЬНЫЕ ЭЛЕКТРОФИЗИЧЕСКИЕ ПРОЦЕССЫ В ГАЗАХ: — презентация на 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ФУНДАМЕНТАЛЬНЫЕ ЭЛЕКТРОФИЗИЧЕСКИЕ ПРОЦЕССЫ В ГАЗАХ: — презентация на 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ФУНДАМЕНТАЛЬНЫЕ ЭЛЕКТРОФИЗИЧЕСКИЕ ПРОЦЕССЫ В ГАЗАХ: — презентация на 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ФУНДАМЕНТАЛЬНЫЕ ЭЛЕКТРОФИЗИЧЕСКИЕ ПРОЦЕССЫ В ГАЗАХ: — презентация на 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https://s1.slide-share.ru/s_slide/977953abb40d577d014599c1537dd253/f50f9972-d1af-4dd1-a549-ab0eb3bfbd7b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2"/>
          <a:srcRect l="31250" t="44444" r="50000" b="29861"/>
          <a:stretch>
            <a:fillRect/>
          </a:stretch>
        </p:blipFill>
        <p:spPr bwMode="auto">
          <a:xfrm>
            <a:off x="214282" y="2285992"/>
            <a:ext cx="342899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Механизм перекрытия изолятора в сухом состоянии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hangingPunct="0">
              <a:buNone/>
            </a:pPr>
            <a:r>
              <a:rPr lang="ru-RU" dirty="0"/>
              <a:t>Особенности развития разряда в</a:t>
            </a:r>
            <a:r>
              <a:rPr lang="ru-RU" b="1" dirty="0"/>
              <a:t> однородном поле</a:t>
            </a:r>
            <a:r>
              <a:rPr lang="ru-RU" dirty="0"/>
              <a:t> заключаются в том, что внесение твердого диэлектрика в разрядный промежуток снижает его электрическую прочность за счет следующих процессов:       </a:t>
            </a:r>
          </a:p>
          <a:p>
            <a:pPr hangingPunct="0">
              <a:buNone/>
            </a:pPr>
            <a:r>
              <a:rPr lang="ru-RU" dirty="0"/>
              <a:t>а) адсорбции влаги из окружающего  воздуха на      </a:t>
            </a:r>
          </a:p>
          <a:p>
            <a:pPr hangingPunct="0">
              <a:buNone/>
            </a:pPr>
            <a:r>
              <a:rPr lang="ru-RU" dirty="0"/>
              <a:t>поверхности диэлектрика и усиления </a:t>
            </a:r>
            <a:r>
              <a:rPr lang="ru-RU" dirty="0" smtClean="0"/>
              <a:t>электрического </a:t>
            </a:r>
            <a:r>
              <a:rPr lang="ru-RU" dirty="0"/>
              <a:t>поля у электродов из-за перераспределения </a:t>
            </a:r>
            <a:r>
              <a:rPr lang="ru-RU" dirty="0" smtClean="0"/>
              <a:t>зарядов </a:t>
            </a:r>
            <a:r>
              <a:rPr lang="ru-RU" dirty="0"/>
              <a:t>в тончайшей </a:t>
            </a:r>
            <a:r>
              <a:rPr lang="ru-RU" dirty="0" smtClean="0"/>
              <a:t>пленке (0,01-0,001 мкм) влаги</a:t>
            </a:r>
            <a:r>
              <a:rPr lang="ru-RU" dirty="0"/>
              <a:t>, образующейся за счет гигроскопичности </a:t>
            </a:r>
            <a:r>
              <a:rPr lang="ru-RU" dirty="0" smtClean="0"/>
              <a:t>диэлектрика;</a:t>
            </a:r>
            <a:endParaRPr lang="ru-RU" dirty="0"/>
          </a:p>
          <a:p>
            <a:pPr hangingPunct="0">
              <a:buNone/>
            </a:pPr>
            <a:r>
              <a:rPr lang="ru-RU" dirty="0"/>
              <a:t>б) наличия </a:t>
            </a:r>
            <a:r>
              <a:rPr lang="ru-RU" dirty="0" err="1"/>
              <a:t>микрозазора</a:t>
            </a:r>
            <a:r>
              <a:rPr lang="ru-RU" dirty="0"/>
              <a:t> между диэлектриком и электродом, усиления напряженности в этом </a:t>
            </a:r>
            <a:r>
              <a:rPr lang="ru-RU" dirty="0" err="1"/>
              <a:t>микрозазоре</a:t>
            </a:r>
            <a:r>
              <a:rPr lang="ru-RU" dirty="0"/>
              <a:t> из-за разности относительных диэлектрических проницаемостей воздуха и твердого диэлектрика </a:t>
            </a:r>
          </a:p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3643306" y="5429264"/>
          <a:ext cx="1690856" cy="419101"/>
        </p:xfrm>
        <a:graphic>
          <a:graphicData uri="http://schemas.openxmlformats.org/presentationml/2006/ole">
            <p:oleObj spid="_x0000_s6145" name="Формула" r:id="rId3" imgW="812447" imgH="203112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Механизм перекрытия изолятора в сухом состоянии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</a:t>
            </a:r>
            <a:r>
              <a:rPr lang="ru-RU" b="1" dirty="0"/>
              <a:t>неоднородном электрическом </a:t>
            </a:r>
            <a:r>
              <a:rPr lang="ru-RU" dirty="0"/>
              <a:t>поле электрическая прочность промежутка уменьшается, в основном, за счет неоднородности поля. Гигроскопические свойства диэлектрика и наличие </a:t>
            </a:r>
            <a:r>
              <a:rPr lang="ru-RU" dirty="0" err="1"/>
              <a:t>микрозазоров</a:t>
            </a:r>
            <a:r>
              <a:rPr lang="ru-RU" dirty="0"/>
              <a:t> значительно меньше влияют на разрядные напряжения, чем в однородном поле.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Механизм перекрытия изолятора в сухом состоянии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1600200"/>
            <a:ext cx="5543560" cy="4757757"/>
          </a:xfrm>
        </p:spPr>
        <p:txBody>
          <a:bodyPr>
            <a:normAutofit fontScale="25000" lnSpcReduction="20000"/>
          </a:bodyPr>
          <a:lstStyle/>
          <a:p>
            <a:pPr hangingPunct="0">
              <a:buNone/>
            </a:pPr>
            <a:r>
              <a:rPr lang="ru-RU" dirty="0" smtClean="0"/>
              <a:t>		</a:t>
            </a:r>
            <a:r>
              <a:rPr lang="ru-RU" sz="7200" dirty="0" smtClean="0"/>
              <a:t>Для </a:t>
            </a:r>
            <a:r>
              <a:rPr lang="ru-RU" sz="7200" dirty="0"/>
              <a:t>изоляционных конструкций по типу опорных изоляторов тангенциальная составляющая напряженности электрического поля больше, чем нормальная составляющая </a:t>
            </a:r>
            <a:r>
              <a:rPr lang="ru-RU" sz="7200" dirty="0" smtClean="0"/>
              <a:t>Е</a:t>
            </a:r>
            <a:r>
              <a:rPr lang="el-GR" sz="7200" baseline="-25000" dirty="0" smtClean="0"/>
              <a:t>τ</a:t>
            </a:r>
            <a:r>
              <a:rPr lang="ru-RU" sz="7200" dirty="0" smtClean="0"/>
              <a:t>&gt; Е</a:t>
            </a:r>
            <a:r>
              <a:rPr lang="en-US" sz="7200" baseline="-25000" dirty="0" smtClean="0"/>
              <a:t>n</a:t>
            </a:r>
            <a:r>
              <a:rPr lang="ru-RU" sz="7200" dirty="0" smtClean="0"/>
              <a:t> </a:t>
            </a:r>
            <a:r>
              <a:rPr lang="ru-RU" sz="7200" dirty="0"/>
              <a:t>(</a:t>
            </a:r>
            <a:r>
              <a:rPr lang="ru-RU" sz="7200" dirty="0" smtClean="0"/>
              <a:t>рис). </a:t>
            </a:r>
            <a:r>
              <a:rPr lang="ru-RU" sz="7200" dirty="0"/>
              <a:t>Силовые линии поля имеют наибольшую концентрацию у электродов. Возможно возникновение коронного разряда у электродов, воздействие которого опасно особенно для полимерной изоляции (наличие озона и окислов азота). Могут   </a:t>
            </a:r>
            <a:r>
              <a:rPr lang="ru-RU" sz="7200" dirty="0" smtClean="0"/>
              <a:t>образоваться </a:t>
            </a:r>
            <a:r>
              <a:rPr lang="ru-RU" sz="7200" dirty="0"/>
              <a:t>под воздействием </a:t>
            </a:r>
            <a:r>
              <a:rPr lang="ru-RU" sz="7200" dirty="0" smtClean="0"/>
              <a:t>стримеров</a:t>
            </a:r>
            <a:r>
              <a:rPr lang="en-US" sz="7200" dirty="0" smtClean="0"/>
              <a:t> </a:t>
            </a:r>
            <a:r>
              <a:rPr lang="ru-RU" sz="7200" dirty="0" smtClean="0"/>
              <a:t>обугленные </a:t>
            </a:r>
            <a:r>
              <a:rPr lang="ru-RU" sz="7200" dirty="0"/>
              <a:t>следы с повышенной </a:t>
            </a:r>
            <a:r>
              <a:rPr lang="ru-RU" sz="7200" dirty="0" smtClean="0"/>
              <a:t>проводимостью</a:t>
            </a:r>
            <a:r>
              <a:rPr lang="ru-RU" sz="7200" dirty="0"/>
              <a:t>. Это справедливо и для </a:t>
            </a:r>
            <a:r>
              <a:rPr lang="ru-RU" sz="7200" dirty="0" smtClean="0"/>
              <a:t>случая</a:t>
            </a:r>
            <a:r>
              <a:rPr lang="en-US" sz="7200" dirty="0" smtClean="0"/>
              <a:t> </a:t>
            </a:r>
            <a:r>
              <a:rPr lang="ru-RU" sz="7200" dirty="0" smtClean="0"/>
              <a:t>Е</a:t>
            </a:r>
            <a:r>
              <a:rPr lang="el-GR" sz="7200" baseline="-25000" dirty="0" smtClean="0"/>
              <a:t>τ</a:t>
            </a:r>
            <a:r>
              <a:rPr lang="en-US" sz="7200" dirty="0" smtClean="0"/>
              <a:t>&lt;</a:t>
            </a:r>
            <a:r>
              <a:rPr lang="ru-RU" sz="7200" dirty="0" smtClean="0"/>
              <a:t>Е</a:t>
            </a:r>
            <a:r>
              <a:rPr lang="en-US" sz="7200" baseline="-25000" dirty="0" smtClean="0"/>
              <a:t>n</a:t>
            </a:r>
            <a:r>
              <a:rPr lang="ru-RU" sz="7200" dirty="0" smtClean="0"/>
              <a:t> </a:t>
            </a:r>
            <a:endParaRPr lang="ru-RU" sz="7200" dirty="0"/>
          </a:p>
          <a:p>
            <a:pPr hangingPunct="0">
              <a:buNone/>
            </a:pPr>
            <a:r>
              <a:rPr lang="ru-RU" sz="7200" dirty="0"/>
              <a:t> </a:t>
            </a:r>
            <a:r>
              <a:rPr lang="en-US" sz="7200" dirty="0" smtClean="0"/>
              <a:t>		</a:t>
            </a:r>
            <a:r>
              <a:rPr lang="ru-RU" sz="7200" dirty="0" smtClean="0"/>
              <a:t>В </a:t>
            </a:r>
            <a:r>
              <a:rPr lang="ru-RU" sz="7200" dirty="0"/>
              <a:t>этом случае каналы </a:t>
            </a:r>
            <a:r>
              <a:rPr lang="ru-RU" sz="7200" dirty="0" smtClean="0"/>
              <a:t>стримеров,</a:t>
            </a:r>
            <a:r>
              <a:rPr lang="en-US" sz="7200" dirty="0" smtClean="0"/>
              <a:t> </a:t>
            </a:r>
            <a:r>
              <a:rPr lang="ru-RU" sz="7200" dirty="0" smtClean="0"/>
              <a:t>развивающихся </a:t>
            </a:r>
            <a:r>
              <a:rPr lang="ru-RU" sz="7200" dirty="0"/>
              <a:t>вдоль поверхности </a:t>
            </a:r>
            <a:r>
              <a:rPr lang="ru-RU" sz="7200" dirty="0" smtClean="0"/>
              <a:t>диэлектрика</a:t>
            </a:r>
            <a:r>
              <a:rPr lang="ru-RU" sz="7200" dirty="0"/>
              <a:t>, имеют  значительно большую емкость по отношению к внутреннему электроду, через них проходит сравнительно большой ток.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50000" t="34093" r="35794" b="28025"/>
          <a:stretch>
            <a:fillRect/>
          </a:stretch>
        </p:blipFill>
        <p:spPr bwMode="auto">
          <a:xfrm>
            <a:off x="357158" y="2214554"/>
            <a:ext cx="290216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Механизм перекрытия изолятора в сухом состоянии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8596" y="1600201"/>
            <a:ext cx="8258204" cy="2614618"/>
          </a:xfrm>
        </p:spPr>
        <p:txBody>
          <a:bodyPr>
            <a:normAutofit fontScale="62500" lnSpcReduction="20000"/>
          </a:bodyPr>
          <a:lstStyle/>
          <a:p>
            <a:pPr algn="just" hangingPunct="0">
              <a:buNone/>
            </a:pPr>
            <a:r>
              <a:rPr lang="ru-RU" dirty="0" smtClean="0"/>
              <a:t>	При </a:t>
            </a:r>
            <a:r>
              <a:rPr lang="ru-RU" dirty="0"/>
              <a:t>определенном значении напряжения ток возрастает настолько, что температура </a:t>
            </a:r>
            <a:r>
              <a:rPr lang="ru-RU" dirty="0" err="1"/>
              <a:t>стримерных</a:t>
            </a:r>
            <a:r>
              <a:rPr lang="ru-RU" dirty="0"/>
              <a:t> каналов становится достаточной для термической ионизации. Термически ионизированный </a:t>
            </a:r>
          </a:p>
          <a:p>
            <a:pPr algn="just" hangingPunct="0">
              <a:buNone/>
            </a:pPr>
            <a:r>
              <a:rPr lang="ru-RU" dirty="0" smtClean="0"/>
              <a:t>	канал </a:t>
            </a:r>
            <a:r>
              <a:rPr lang="ru-RU" dirty="0" err="1"/>
              <a:t>стримерного</a:t>
            </a:r>
            <a:r>
              <a:rPr lang="ru-RU" dirty="0"/>
              <a:t> разряда </a:t>
            </a:r>
            <a:r>
              <a:rPr lang="ru-RU" dirty="0" smtClean="0"/>
              <a:t>превращается</a:t>
            </a:r>
            <a:endParaRPr lang="ru-RU" dirty="0"/>
          </a:p>
          <a:p>
            <a:pPr algn="just" hangingPunct="0">
              <a:buNone/>
            </a:pPr>
            <a:r>
              <a:rPr lang="ru-RU" dirty="0" smtClean="0"/>
              <a:t>	в </a:t>
            </a:r>
            <a:r>
              <a:rPr lang="ru-RU" dirty="0"/>
              <a:t>канал скользящего </a:t>
            </a:r>
            <a:r>
              <a:rPr lang="ru-RU" dirty="0" smtClean="0"/>
              <a:t>разряда. Проводимость канала скользящего                                                          разряда значительно больше проводимости канала стримера. Поэтому падение  напряжения в канале скользящего разряда меньше, а на </a:t>
            </a:r>
            <a:r>
              <a:rPr lang="ru-RU" dirty="0" err="1" smtClean="0"/>
              <a:t>неперекрытой</a:t>
            </a:r>
            <a:r>
              <a:rPr lang="ru-RU" dirty="0" smtClean="0"/>
              <a:t> части промежутка больше, чем в каналах стримера. </a:t>
            </a:r>
            <a:endParaRPr lang="ru-RU" dirty="0"/>
          </a:p>
        </p:txBody>
      </p:sp>
      <p:pic>
        <p:nvPicPr>
          <p:cNvPr id="22530" name="Picture 2" descr="4. Разряды в воздухе вдоль поверхности твердого диэлектрика - Докумен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4071942"/>
            <a:ext cx="5905500" cy="2209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Механизм перекрытия изолятора в сухом состоянии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dirty="0" smtClean="0"/>
              <a:t>Это приводит к удлинению канала скользящего разряда и полному перекрытию промежутка при меньшем значении напряжения между электродами ( по сравнению со случаем Е</a:t>
            </a:r>
            <a:r>
              <a:rPr lang="el-GR" baseline="-25000" dirty="0" smtClean="0"/>
              <a:t>τ</a:t>
            </a:r>
            <a:r>
              <a:rPr lang="ru-RU" dirty="0" smtClean="0"/>
              <a:t>&gt; Е</a:t>
            </a:r>
            <a:r>
              <a:rPr lang="en-US" baseline="-25000" dirty="0" smtClean="0"/>
              <a:t>n</a:t>
            </a:r>
            <a:r>
              <a:rPr lang="ru-RU" dirty="0" smtClean="0"/>
              <a:t> ). Ток определяется емкостью канала разряда по отношению к противоположному электроду. Чем больше емкость, тем ниже разрядное напряжение при неизменном расстоянии между электродами по поверхности диэлектрика.</a:t>
            </a:r>
          </a:p>
          <a:p>
            <a:pPr hangingPunct="0"/>
            <a:r>
              <a:rPr lang="ru-RU" dirty="0" smtClean="0"/>
              <a:t>Влияние параметров отражено в эмпирической формуле </a:t>
            </a:r>
            <a:r>
              <a:rPr lang="ru-RU" i="1" u="sng" dirty="0" err="1" smtClean="0"/>
              <a:t>Тёплера</a:t>
            </a:r>
            <a:r>
              <a:rPr lang="ru-RU" dirty="0" smtClean="0"/>
              <a:t>, согласно которой длина канала скользящего разряда </a:t>
            </a:r>
          </a:p>
          <a:p>
            <a:pPr hangingPunct="0"/>
            <a:endParaRPr lang="kk-KZ" dirty="0" smtClean="0"/>
          </a:p>
          <a:p>
            <a:pPr hangingPunct="0"/>
            <a:endParaRPr lang="kk-KZ" dirty="0" smtClean="0"/>
          </a:p>
          <a:p>
            <a:pPr hangingPunct="0"/>
            <a:endParaRPr lang="ru-RU" dirty="0" smtClean="0"/>
          </a:p>
          <a:p>
            <a:pPr hangingPunct="0"/>
            <a:r>
              <a:rPr lang="ru-RU" dirty="0" smtClean="0"/>
              <a:t>где  </a:t>
            </a:r>
            <a:r>
              <a:rPr lang="ru-RU" dirty="0" smtClean="0">
                <a:sym typeface="Symbol"/>
              </a:rPr>
              <a:t></a:t>
            </a:r>
            <a:r>
              <a:rPr lang="ru-RU" dirty="0" smtClean="0"/>
              <a:t> - коэффициент, определяемый опытным путем, С - удельная поверхностная емкость (</a:t>
            </a:r>
            <a:r>
              <a:rPr lang="ru-RU" dirty="0" err="1" smtClean="0"/>
              <a:t>емкость</a:t>
            </a:r>
            <a:r>
              <a:rPr lang="ru-RU" dirty="0" smtClean="0"/>
              <a:t> единицы поверхности диэлектрика, по которой развивается разряд, относительно противоположного электрода), Ф/см. </a:t>
            </a:r>
          </a:p>
          <a:p>
            <a:pPr hangingPunct="0"/>
            <a:endParaRPr lang="ru-RU" dirty="0" smtClean="0"/>
          </a:p>
          <a:p>
            <a:endParaRPr lang="ru-RU" dirty="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2928926" y="4286256"/>
          <a:ext cx="2714644" cy="747125"/>
        </p:xfrm>
        <a:graphic>
          <a:graphicData uri="http://schemas.openxmlformats.org/presentationml/2006/ole">
            <p:oleObj spid="_x0000_s21509" name="Формула" r:id="rId3" imgW="1485255" imgH="444307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Механизм перекрытия изолятора в сухом состоянии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Напряжение скользящего разряда и разрядное напряжение вычисляются по эмпирическим формулам:</a:t>
            </a:r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pPr hangingPunct="0"/>
            <a:endParaRPr lang="ru-RU" dirty="0" smtClean="0"/>
          </a:p>
          <a:p>
            <a:pPr hangingPunct="0"/>
            <a:r>
              <a:rPr lang="ru-RU" dirty="0" smtClean="0"/>
              <a:t>Из последней формулы видно что рост длины изолятора дает относительно малое повышение разрядного напряжения. </a:t>
            </a:r>
          </a:p>
          <a:p>
            <a:pPr hangingPunct="0"/>
            <a:r>
              <a:rPr lang="ru-RU" dirty="0" smtClean="0"/>
              <a:t>	Для увеличения разрядного напряжения можно уменьшить удельную поверхностную емкость  С за счет увеличения толщины диэлектрика (создание ребристой поверхности).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3357554" y="2357430"/>
          <a:ext cx="2143141" cy="705976"/>
        </p:xfrm>
        <a:graphic>
          <a:graphicData uri="http://schemas.openxmlformats.org/presentationml/2006/ole">
            <p:oleObj spid="_x0000_s25601" name="Формула" r:id="rId3" imgW="1524000" imgH="508000" progId="Equation.3">
              <p:embed/>
            </p:oleObj>
          </a:graphicData>
        </a:graphic>
      </p:graphicFrame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3143240" y="3143248"/>
          <a:ext cx="2714644" cy="877927"/>
        </p:xfrm>
        <a:graphic>
          <a:graphicData uri="http://schemas.openxmlformats.org/presentationml/2006/ole">
            <p:oleObj spid="_x0000_s25603" name="Формула" r:id="rId4" imgW="2006600" imgH="64770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hangingPunct="0"/>
            <a:r>
              <a:rPr lang="ru-RU" sz="3200" b="1" dirty="0" smtClean="0"/>
              <a:t>Механизм перекрытия изолятора при загрязненной поверхности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 и под дождем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1600200"/>
            <a:ext cx="4686304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Наличие загрязнения в сухом состоянии не оказывает заметного</a:t>
            </a:r>
            <a:r>
              <a:rPr lang="ru-RU" b="1" dirty="0" smtClean="0"/>
              <a:t> </a:t>
            </a:r>
            <a:r>
              <a:rPr lang="ru-RU" dirty="0" smtClean="0"/>
              <a:t>влияния на разрядное напряжение, так как слой сухого загрязнения имеет высокое сопротивление. При увлажнении в слое образуется электролит, что уменьшает сопротивление слоя загрязнения и приводит к изменению распределения напряжения по поверхности изолятора, в результате чего разрядное напряжение снижается.</a:t>
            </a:r>
          </a:p>
          <a:p>
            <a:endParaRPr lang="ru-RU" dirty="0"/>
          </a:p>
        </p:txBody>
      </p:sp>
      <p:pic>
        <p:nvPicPr>
          <p:cNvPr id="26626" name="Picture 2" descr="ИЗОЛЯТОРЫ И АРМАТУРА"/>
          <p:cNvPicPr>
            <a:picLocks noChangeAspect="1" noChangeArrowheads="1"/>
          </p:cNvPicPr>
          <p:nvPr/>
        </p:nvPicPr>
        <p:blipFill>
          <a:blip r:embed="rId2"/>
          <a:srcRect b="28969"/>
          <a:stretch>
            <a:fillRect/>
          </a:stretch>
        </p:blipFill>
        <p:spPr bwMode="auto">
          <a:xfrm>
            <a:off x="0" y="1928802"/>
            <a:ext cx="3810000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Механизм перекрытия изолятора при загрязненной поверхности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 и под дождем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1600200"/>
            <a:ext cx="4614866" cy="4525963"/>
          </a:xfrm>
        </p:spPr>
        <p:txBody>
          <a:bodyPr>
            <a:normAutofit fontScale="85000" lnSpcReduction="20000"/>
          </a:bodyPr>
          <a:lstStyle/>
          <a:p>
            <a:pPr hangingPunct="0"/>
            <a:r>
              <a:rPr lang="ru-RU" dirty="0" smtClean="0"/>
              <a:t>Перекрытие изолятора под дождем связано с образованием на его поверхности проводящей пленки воды толщиной в десятые доли мм и подсушиванием отдельных участков поверхности токами утечки, что приводит к возникновению частичных дуг и их удлинению. </a:t>
            </a:r>
            <a:endParaRPr lang="ru-RU" dirty="0"/>
          </a:p>
        </p:txBody>
      </p:sp>
      <p:pic>
        <p:nvPicPr>
          <p:cNvPr id="26626" name="Picture 2" descr="Электрические изоляторы: назначение, виды, конструкция, классификация"/>
          <p:cNvPicPr>
            <a:picLocks noChangeAspect="1" noChangeArrowheads="1"/>
          </p:cNvPicPr>
          <p:nvPr/>
        </p:nvPicPr>
        <p:blipFill>
          <a:blip r:embed="rId2"/>
          <a:srcRect l="18214" t="6865" r="19642" b="5606"/>
          <a:stretch>
            <a:fillRect/>
          </a:stretch>
        </p:blipFill>
        <p:spPr bwMode="auto">
          <a:xfrm>
            <a:off x="500034" y="2214554"/>
            <a:ext cx="3412215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Механизм перекрытия изолятора при загрязненной поверхности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 и под дождем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hangingPunct="0">
              <a:buNone/>
            </a:pPr>
            <a:r>
              <a:rPr lang="ru-RU" dirty="0" smtClean="0"/>
              <a:t>Под действием приложенного к изолятору  </a:t>
            </a:r>
            <a:r>
              <a:rPr lang="ru-RU" dirty="0" smtClean="0"/>
              <a:t>напряжения по увлажненному </a:t>
            </a:r>
            <a:r>
              <a:rPr lang="ru-RU" dirty="0" smtClean="0"/>
              <a:t>слою </a:t>
            </a:r>
            <a:r>
              <a:rPr lang="ru-RU" dirty="0" smtClean="0"/>
              <a:t>загрязнения проходит </a:t>
            </a:r>
            <a:r>
              <a:rPr lang="ru-RU" dirty="0" smtClean="0"/>
              <a:t>ток утечки, нагревающий </a:t>
            </a:r>
            <a:r>
              <a:rPr lang="ru-RU" dirty="0" smtClean="0"/>
              <a:t>его.  Так </a:t>
            </a:r>
            <a:r>
              <a:rPr lang="ru-RU" dirty="0" smtClean="0"/>
              <a:t>как загрязнение распределено по </a:t>
            </a:r>
            <a:r>
              <a:rPr lang="ru-RU" dirty="0" smtClean="0"/>
              <a:t>поверхности </a:t>
            </a:r>
            <a:r>
              <a:rPr lang="ru-RU" dirty="0" smtClean="0"/>
              <a:t>изолятора неравномерно плотность тока утечки неодинакова на отдельных участках изолятора из-за сложной конфигурации его поверхности, то </a:t>
            </a:r>
            <a:r>
              <a:rPr lang="ru-RU" dirty="0" err="1" smtClean="0"/>
              <a:t>наргевание</a:t>
            </a:r>
            <a:r>
              <a:rPr lang="ru-RU" dirty="0" smtClean="0"/>
              <a:t> слоя загрязнения происходит также неравномерно. На тех участках изолятора, где плотность тока наибольшая, а загрязняющий слой тоньше, происходит интенсивное испарение воды, и образуются подсушенные участки с повышенным сопротивлением. Почти все напряжение, воздействующее на изоляцию, оказывается приложенным к подсушенным участкам. В результате этого подсушенные   участки   перекрываются   искровыми   каналами,   называемыми </a:t>
            </a:r>
            <a:r>
              <a:rPr lang="ru-RU" b="1" dirty="0" smtClean="0"/>
              <a:t>частичными </a:t>
            </a:r>
            <a:r>
              <a:rPr lang="ru-RU" b="1" dirty="0" smtClean="0"/>
              <a:t>дугами.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Механизм перекрытия изолятора при загрязненной поверхности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 и под дождем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14612" y="1600200"/>
            <a:ext cx="5972188" cy="4525963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ru-RU" dirty="0" smtClean="0"/>
              <a:t>Сопротивление искрового канала меньше сопротивления подсушенного участка поверхности изолятора, поэтому ток утечки возрастает. Возрастание тока утечки приводит к дальнейшему подсушиванию слоя загрязнения, а следовательно, и к увеличению его сопротивления.</a:t>
            </a:r>
          </a:p>
          <a:p>
            <a:pPr hangingPunct="0"/>
            <a:r>
              <a:rPr lang="ru-RU" dirty="0" smtClean="0"/>
              <a:t>	Процессы подсушки поверхности происходят медленно. При импульсном воздействии напряжения они могут не успеть развиться. Дождь и загрязнение практически не влияют на его разрядное напряжение при грозовых импульсах.</a:t>
            </a:r>
          </a:p>
          <a:p>
            <a:endParaRPr lang="ru-RU" dirty="0"/>
          </a:p>
        </p:txBody>
      </p:sp>
      <p:pic>
        <p:nvPicPr>
          <p:cNvPr id="28674" name="Picture 2" descr="4. Разряды в воздухе вдоль поверхности твердого диэлектрика - Документ"/>
          <p:cNvPicPr>
            <a:picLocks noChangeAspect="1" noChangeArrowheads="1"/>
          </p:cNvPicPr>
          <p:nvPr/>
        </p:nvPicPr>
        <p:blipFill>
          <a:blip r:embed="rId2"/>
          <a:srcRect l="15814" r="11440"/>
          <a:stretch>
            <a:fillRect/>
          </a:stretch>
        </p:blipFill>
        <p:spPr bwMode="auto">
          <a:xfrm>
            <a:off x="714348" y="1643050"/>
            <a:ext cx="1643074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Выбор изоляторов воздушных ЛЭП и РУ.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8794" y="1600200"/>
            <a:ext cx="6758006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Поверхности изоляторов загрязняются  и увлажняются неравномерно. При сложной форме изолятора разряд на отдельных участках может отрываться от поверхности и развиваться по наикратчайшему пути в воздухе. Эффективно используется не вся геометрическая длина пути утечки , а только ее часть. Поэтому напряжение перекрытия изоляторов, загрязненных в реальных условиях эксплуатации пропорционально не геометрической, а эффективной длине пути утечки </a:t>
            </a:r>
            <a:r>
              <a:rPr lang="en-US" b="1" i="1" dirty="0" smtClean="0"/>
              <a:t>L</a:t>
            </a:r>
            <a:r>
              <a:rPr lang="kk-KZ" b="1" i="1" baseline="-25000" dirty="0" smtClean="0"/>
              <a:t>ЭФ</a:t>
            </a:r>
            <a:r>
              <a:rPr lang="ru-RU" b="1" i="1" dirty="0" smtClean="0"/>
              <a:t>=</a:t>
            </a:r>
            <a:r>
              <a:rPr lang="en-US" b="1" i="1" dirty="0" smtClean="0"/>
              <a:t> </a:t>
            </a:r>
            <a:r>
              <a:rPr lang="en-US" b="1" i="1" dirty="0" smtClean="0"/>
              <a:t>L</a:t>
            </a:r>
            <a:r>
              <a:rPr lang="kk-KZ" b="1" i="1" baseline="-25000" dirty="0" smtClean="0"/>
              <a:t>У</a:t>
            </a:r>
            <a:r>
              <a:rPr lang="ru-RU" b="1" i="1" dirty="0" smtClean="0"/>
              <a:t> </a:t>
            </a:r>
            <a:r>
              <a:rPr lang="ru-RU" b="1" i="1" dirty="0" smtClean="0"/>
              <a:t>/</a:t>
            </a:r>
            <a:r>
              <a:rPr lang="ru-RU" b="1" i="1" dirty="0" err="1" smtClean="0"/>
              <a:t>k</a:t>
            </a:r>
            <a:r>
              <a:rPr lang="ru-RU" dirty="0" smtClean="0"/>
              <a:t>, где  </a:t>
            </a:r>
            <a:r>
              <a:rPr lang="ru-RU" b="1" i="1" dirty="0" err="1" smtClean="0"/>
              <a:t>k</a:t>
            </a:r>
            <a:r>
              <a:rPr lang="ru-RU" b="1" i="1" dirty="0" smtClean="0"/>
              <a:t>≥ </a:t>
            </a:r>
            <a:r>
              <a:rPr lang="ru-RU" b="1" i="1" dirty="0" smtClean="0"/>
              <a:t>1 </a:t>
            </a:r>
            <a:r>
              <a:rPr lang="ru-RU" dirty="0" smtClean="0"/>
              <a:t>- коэффициент формы (или использования поверхности) изолятора.</a:t>
            </a:r>
            <a:endParaRPr lang="ru-RU" dirty="0"/>
          </a:p>
        </p:txBody>
      </p:sp>
      <p:pic>
        <p:nvPicPr>
          <p:cNvPr id="30722" name="Picture 2" descr="ГОСТ 9920-89 (СТ СЭВ 6465-88, МЭК 815-86, МЭК 694-80) Электроустановки  переменного тока на напряжение от 3 до 750 кВ. Длина пути утечки внешней  изоляции - Разряд-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57430"/>
            <a:ext cx="2063764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/>
              <a:t>Контрольные вопросы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Объясните механизм перекрытия изолятора в сухом состоянии. От чего зависит величина разрядного напряжения?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Объясните механизм перекрытия разряда при загрязненной поверхности</a:t>
            </a:r>
            <a:br>
              <a:rPr lang="kk-KZ" dirty="0" smtClean="0"/>
            </a:br>
            <a:r>
              <a:rPr lang="kk-KZ" dirty="0" smtClean="0"/>
              <a:t> и под дождем.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Особенности развития изолятора в однородном поле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654</Words>
  <Application>Microsoft Office PowerPoint</Application>
  <PresentationFormat>Экран (4:3)</PresentationFormat>
  <Paragraphs>49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Формула</vt:lpstr>
      <vt:lpstr>РАЗРЯД ВДОЛЬ ПОВЕРХНОСТИ ТВЕРДОГО ДИЭЛЕКТРИКА </vt:lpstr>
      <vt:lpstr>Механизм перекрытия изолятора в сухом состоянии</vt:lpstr>
      <vt:lpstr>Механизм перекрытия изолятора в сухом состоянии</vt:lpstr>
      <vt:lpstr>Механизм перекрытия изолятора в сухом состоянии</vt:lpstr>
      <vt:lpstr>Механизм перекрытия изолятора в сухом состоянии</vt:lpstr>
      <vt:lpstr>Механизм перекрытия изолятора в сухом состоянии</vt:lpstr>
      <vt:lpstr>Механизм перекрытия изолятора в сухом состоянии</vt:lpstr>
      <vt:lpstr>Механизм перекрытия изолятора в сухом состоянии</vt:lpstr>
      <vt:lpstr>Механизм перекрытия изолятора при загрязненной поверхности  и под дождем</vt:lpstr>
      <vt:lpstr>Механизм перекрытия изолятора при загрязненной поверхности  и под дождем</vt:lpstr>
      <vt:lpstr>Механизм перекрытия изолятора при загрязненной поверхности  и под дождем</vt:lpstr>
      <vt:lpstr>Механизм перекрытия изолятора при загрязненной поверхности  и под дождем</vt:lpstr>
      <vt:lpstr>Выбор изоляторов воздушных ЛЭП и РУ. </vt:lpstr>
      <vt:lpstr>Контрольные вопросы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РАЗРЯД ВДОЛЬ ПОВЕРХНОСТИ ТВЕРДОГО ДИЭЛЕКТРИКА </dc:title>
  <dc:creator>Azamat</dc:creator>
  <cp:lastModifiedBy>Azamat</cp:lastModifiedBy>
  <cp:revision>10</cp:revision>
  <dcterms:created xsi:type="dcterms:W3CDTF">2021-09-10T04:41:19Z</dcterms:created>
  <dcterms:modified xsi:type="dcterms:W3CDTF">2021-09-10T16:45:43Z</dcterms:modified>
</cp:coreProperties>
</file>